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91" r:id="rId4"/>
    <p:sldId id="293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9" r:id="rId20"/>
    <p:sldId id="271" r:id="rId21"/>
    <p:sldId id="275" r:id="rId22"/>
    <p:sldId id="280" r:id="rId23"/>
    <p:sldId id="272" r:id="rId24"/>
    <p:sldId id="273" r:id="rId25"/>
    <p:sldId id="276" r:id="rId26"/>
    <p:sldId id="281" r:id="rId27"/>
    <p:sldId id="278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льский клуб" initials="Ск" lastIdx="1" clrIdx="0">
    <p:extLst>
      <p:ext uri="{19B8F6BF-5375-455C-9EA6-DF929625EA0E}">
        <p15:presenceInfo xmlns:p15="http://schemas.microsoft.com/office/powerpoint/2012/main" userId="Сельский клу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9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3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0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4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3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79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59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2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1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3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4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3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8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2CC841-A65A-4AF4-B7C1-F682F30E57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4FA5-88C0-4536-9A25-BE6C821FD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05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jhOB06SANmZC8XTmGb1wcM_obMXa6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paleosclub.tilda.w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15676-4F33-496E-8C82-23F998070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39" y="1091541"/>
            <a:ext cx="10587408" cy="491536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Публичный отчет о деятельности Приморской региональной молодёжной краеведческой общественной организации «КЛИО»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672B88-7BD5-4D5F-AA37-A5614D0CE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7788" y="98474"/>
            <a:ext cx="2726361" cy="796119"/>
          </a:xfrm>
        </p:spPr>
        <p:txBody>
          <a:bodyPr anchor="ctr"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16000" b="1" dirty="0">
                <a:latin typeface="+mj-lt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217838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7951-DC01-4F18-AD50-A835CC68D2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99" y="304801"/>
            <a:ext cx="3259166" cy="20817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CDBF08-A856-4632-B0C8-103C17F37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201" y="304800"/>
            <a:ext cx="3092399" cy="20817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9D63C5-5832-44DA-A8DD-0C5F8A5086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436" y="324100"/>
            <a:ext cx="2888645" cy="2062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CB8998-5AE5-404A-9BAB-CF4D53AEC6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861" y="2489309"/>
            <a:ext cx="3345829" cy="40445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A39ED1-3F34-49DC-8466-3972B58188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5" y="4349041"/>
            <a:ext cx="3393085" cy="19206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C2B3BF-1D63-4B2C-AB80-CB49A4BD22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079" y="4349041"/>
            <a:ext cx="2834641" cy="19206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52AC7-8F73-4FB2-AB97-0A9205EE2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36272" y="2824909"/>
            <a:ext cx="940694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5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CBC4-0007-471C-A53F-F520929A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54" y="199499"/>
            <a:ext cx="9404723" cy="140053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/>
                </a:solidFill>
              </a:rPr>
              <a:t>День тигра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C8EE8-585A-4C06-A48C-D3A80F159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090" y="1406770"/>
            <a:ext cx="10769820" cy="5251731"/>
          </a:xfrm>
        </p:spPr>
        <p:txBody>
          <a:bodyPr>
            <a:normAutofit/>
          </a:bodyPr>
          <a:lstStyle/>
          <a:p>
            <a:r>
              <a:rPr lang="ru-RU" sz="2400" b="1" dirty="0"/>
              <a:t>Последняя неделя сентября была посвящена символу Приморского края- амурскому тигру. Всю неделю сотрудники организации </a:t>
            </a:r>
            <a:r>
              <a:rPr lang="ru-RU" sz="2400" b="1" dirty="0" err="1"/>
              <a:t>Ильес</a:t>
            </a:r>
            <a:r>
              <a:rPr lang="ru-RU" sz="2400" b="1" dirty="0"/>
              <a:t> Нургалиев, Аня Нургалиева, Данил Алтухов и музея Дарья Куприянова проводили образовательные квест-программы для организованных групп школьников. Ребята узнали много нового об этом животном: его повадках, питании, про удэгейский род, который произошел от тигра.</a:t>
            </a:r>
          </a:p>
          <a:p>
            <a:r>
              <a:rPr lang="ru-RU" sz="2400" b="1" dirty="0"/>
              <a:t>30 сентября в </a:t>
            </a:r>
            <a:r>
              <a:rPr lang="ru-RU" sz="2400" b="1" dirty="0" err="1"/>
              <a:t>Палеодеревне</a:t>
            </a:r>
            <a:r>
              <a:rPr lang="ru-RU" sz="2400" b="1" dirty="0"/>
              <a:t> состоялся праздник «День тигра». Мастера с гостями лепили тигриные амулеты, делали тигрят из бумаги, разрисовывали лица аквагримом. А в различных конкурсах проявляли себя в силе, ловкости, выносливости, разумности –чертах, присущих тигру. На программах побывало 380 ребят. См. фотоотчет</a:t>
            </a:r>
          </a:p>
        </p:txBody>
      </p:sp>
    </p:spTree>
    <p:extLst>
      <p:ext uri="{BB962C8B-B14F-4D97-AF65-F5344CB8AC3E}">
        <p14:creationId xmlns:p14="http://schemas.microsoft.com/office/powerpoint/2010/main" val="11388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0009D9-F09F-46C0-BBE3-047532A11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841" y="207010"/>
            <a:ext cx="3603413" cy="27025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E5C910-9029-4D91-96EE-A340E0E1FC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190500"/>
            <a:ext cx="3620347" cy="27152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10DD1D-5CB7-4455-8CDA-AC2DF6B5E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87" y="3952239"/>
            <a:ext cx="3620348" cy="27152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672E41-FC3F-4F85-A02D-DFC1BB5171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840" y="3964939"/>
            <a:ext cx="3603414" cy="27025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6A4FB7-643D-4D1E-8121-98B4F33692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679" y="203199"/>
            <a:ext cx="3603414" cy="27025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1B3757-AC38-4481-B9C9-A75A1446C4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1679" y="3964939"/>
            <a:ext cx="3620347" cy="27152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E71B06-B467-4EA0-99B3-7BBEE3ACE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528" y="2651946"/>
            <a:ext cx="9736156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5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C8ACD-AB3E-419A-A1E9-A0559860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3" y="320039"/>
            <a:ext cx="10515600" cy="7219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Военно-патриотическое воспитание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616E3-4440-4661-825E-02C815AA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71" y="1178560"/>
            <a:ext cx="11077135" cy="5359401"/>
          </a:xfrm>
        </p:spPr>
        <p:txBody>
          <a:bodyPr>
            <a:normAutofit/>
          </a:bodyPr>
          <a:lstStyle/>
          <a:p>
            <a:r>
              <a:rPr lang="ru-RU" sz="2400" b="1" dirty="0"/>
              <a:t>На объектах «Палатка» и парк-музей «Пограничная площадь», созданных руководителем организации Василием Анохиным и членом организации Игорем </a:t>
            </a:r>
            <a:r>
              <a:rPr lang="ru-RU" sz="2400" b="1" dirty="0" err="1"/>
              <a:t>Потапковым</a:t>
            </a:r>
            <a:r>
              <a:rPr lang="ru-RU" sz="2400" b="1" dirty="0"/>
              <a:t>, проведены военно-исторические экскурсии. Во время своеобразного исторического урока экскурсоводы в форме времён Великой Отечественной войны знакомили ребят с элементами формы и амуниции, вооружения. У школьников имеется редкая возможность прикоснуться к предметам военной эпохи. </a:t>
            </a:r>
          </a:p>
          <a:p>
            <a:r>
              <a:rPr lang="ru-RU" sz="2400" b="1" dirty="0"/>
              <a:t>Общественной организацией "Клио" совместно с Домом детского и юношеского туризма и экскурсий подготовлены и проведены в школах города выездные военно-исторические экскурсии. Мероприятия проводились ко Дню Защитников Отечества, Дню Победы, а также для детей с пришкольных площадок. Всего посетило данные экскурсии более 400 человек.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648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22AA1-66D7-4EA2-86CC-4C208725E0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49" y="243840"/>
            <a:ext cx="3696971" cy="24646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980341-FFE0-4873-ADEA-99DB752E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039" y="265858"/>
            <a:ext cx="3296723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15AE76-8BCA-4751-9FF9-67CA08687B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362" y="239608"/>
            <a:ext cx="3326837" cy="2468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8F4B5D-646E-4B61-BEBE-5BEC22D677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43" y="3315350"/>
            <a:ext cx="3724211" cy="2793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ADB9D3-2237-4834-8CE1-5C0B11A52A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94" y="3551381"/>
            <a:ext cx="3724211" cy="23210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D27349-E864-4346-8D0C-B8972BECD6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785" y="3034853"/>
            <a:ext cx="2800095" cy="33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A2B84-C4E8-4E5E-9B12-3E2F9940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15" y="269838"/>
            <a:ext cx="9404723" cy="140053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accent1"/>
                </a:solidFill>
              </a:rPr>
              <a:t>Экологическая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F693D-B393-4872-8A28-0EB097A7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1280"/>
            <a:ext cx="10922391" cy="5364479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Экологическое направление возглавляет член нашей организации, эколог-натуралист Владимир </a:t>
            </a:r>
            <a:r>
              <a:rPr lang="ru-RU" sz="2400" b="1" dirty="0" err="1"/>
              <a:t>Манаев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30 марта Игорь Нургалиев  и Владимир </a:t>
            </a:r>
            <a:r>
              <a:rPr lang="ru-RU" sz="2400" b="1" dirty="0" err="1"/>
              <a:t>Манаев</a:t>
            </a:r>
            <a:r>
              <a:rPr lang="ru-RU" sz="2400" b="1" dirty="0"/>
              <a:t> стали участниками конференции «Человек и биосфера», прошедший в ФНЦ Биоразнообразия ДВО РАН</a:t>
            </a:r>
          </a:p>
          <a:p>
            <a:r>
              <a:rPr lang="ru-RU" sz="2400" b="1" dirty="0"/>
              <a:t>В  апреле 2019 года ребятами- экологами в </a:t>
            </a:r>
            <a:r>
              <a:rPr lang="ru-RU" sz="2400" b="1" dirty="0" err="1"/>
              <a:t>Палеодеревне</a:t>
            </a:r>
            <a:r>
              <a:rPr lang="ru-RU" sz="2400" b="1" dirty="0"/>
              <a:t> были изготовлены домики для сов и уток-мандаринок.</a:t>
            </a:r>
          </a:p>
          <a:p>
            <a:r>
              <a:rPr lang="ru-RU" sz="2400" b="1" dirty="0"/>
              <a:t> Еженедельно ребята с руководителем совершали исследовательские экскурсии по южному Приморью, изучали насекомых, растения, животных. В декабре был подготовлен к изданию номер журнала «Клад», посвященный экологическим исследованиям. Спонсором издания стал наш партнер ООО «Транснефть- порт Козьмино». В журнале представлены работы ребят по изучению змей, тритонов, жаб и лягушек юга нашего края. Ссылка: </a:t>
            </a:r>
            <a:r>
              <a:rPr lang="en-US" sz="2400" b="1" dirty="0">
                <a:hlinkClick r:id="rId2"/>
              </a:rPr>
              <a:t>https://drive.google.com/drive/folders/1jhOB06SANmZC8XTmGb1wcM_obMXa6spx</a:t>
            </a:r>
            <a:r>
              <a:rPr lang="ru-RU" sz="2400" b="1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3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7865C-4DC2-4002-A5B4-90023D85F3F5}"/>
              </a:ext>
            </a:extLst>
          </p:cNvPr>
          <p:cNvSpPr txBox="1"/>
          <p:nvPr/>
        </p:nvSpPr>
        <p:spPr>
          <a:xfrm>
            <a:off x="229772" y="94702"/>
            <a:ext cx="60350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000" dirty="0"/>
              <a:t>С 23 по 29 июня 2019 года  в научно-исследовательском лагере </a:t>
            </a:r>
            <a:r>
              <a:rPr lang="ru-RU" sz="2000" dirty="0" err="1"/>
              <a:t>Палеодеревня</a:t>
            </a:r>
            <a:r>
              <a:rPr lang="ru-RU" sz="2000" dirty="0"/>
              <a:t> прошла экологическая смена. Участниками смены стали 28 ребят из </a:t>
            </a:r>
            <a:r>
              <a:rPr lang="ru-RU" sz="2000" dirty="0" err="1"/>
              <a:t>г.Находки</a:t>
            </a:r>
            <a:r>
              <a:rPr lang="ru-RU" sz="2000" dirty="0"/>
              <a:t>, </a:t>
            </a:r>
            <a:r>
              <a:rPr lang="ru-RU" sz="2000" dirty="0" err="1"/>
              <a:t>п.Врангель</a:t>
            </a:r>
            <a:r>
              <a:rPr lang="ru-RU" sz="2000" dirty="0"/>
              <a:t>, </a:t>
            </a:r>
            <a:r>
              <a:rPr lang="ru-RU" sz="2000" dirty="0" err="1"/>
              <a:t>г.Владивостока</a:t>
            </a:r>
            <a:r>
              <a:rPr lang="ru-RU" sz="2000" dirty="0"/>
              <a:t>, с. Боец Кузнецов, </a:t>
            </a:r>
            <a:r>
              <a:rPr lang="ru-RU" sz="2000" dirty="0" err="1"/>
              <a:t>г.Фокино</a:t>
            </a:r>
            <a:r>
              <a:rPr lang="ru-RU" sz="2000" dirty="0"/>
              <a:t>. </a:t>
            </a:r>
          </a:p>
          <a:p>
            <a:r>
              <a:rPr lang="ru-RU" sz="2000" dirty="0"/>
              <a:t>Вместе с учёными  ФНЦ Биоразнообразия ДВО РАН, а их приехало 5 человек, ребята изучали гидробионтов из близлежащих водоёмов, рептилий и земноводных, растения. </a:t>
            </a:r>
          </a:p>
          <a:p>
            <a:endParaRPr lang="ru-RU" sz="2000" dirty="0"/>
          </a:p>
          <a:p>
            <a:r>
              <a:rPr lang="ru-RU" sz="2000" dirty="0"/>
              <a:t>Эколог-натуралист Владимир </a:t>
            </a:r>
            <a:r>
              <a:rPr lang="ru-RU" sz="2000" dirty="0" err="1"/>
              <a:t>Манаев</a:t>
            </a:r>
            <a:r>
              <a:rPr lang="ru-RU" sz="2000" dirty="0"/>
              <a:t>, который возглавил эту смену, познакомил ребят с работой орнитолога.</a:t>
            </a:r>
          </a:p>
          <a:p>
            <a:r>
              <a:rPr lang="ru-RU" sz="2000" dirty="0"/>
              <a:t> С началом учебного года на </a:t>
            </a:r>
            <a:r>
              <a:rPr lang="ru-RU" sz="2000" dirty="0" err="1"/>
              <a:t>Палеодеревне</a:t>
            </a:r>
            <a:r>
              <a:rPr lang="ru-RU" sz="2000" dirty="0"/>
              <a:t> возобновились экологические экскурсии для организованных групп школьников. Было проведено 24 экскурсий, в которых приняло участие  более 450 человек.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A7C17F-0550-42C6-AD4E-9D35145956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111" y="3580348"/>
            <a:ext cx="4673600" cy="2628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A68FA2-35B2-4594-86FA-ADA0B743A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542" y="648752"/>
            <a:ext cx="4270886" cy="24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5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518206-F210-4AFA-817A-B2FA09EC85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" y="346710"/>
            <a:ext cx="4459111" cy="2508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FEA88C-85DC-4FA8-BA63-4DAA208DCB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120" y="346710"/>
            <a:ext cx="3762375" cy="2508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462AB3-476D-4ADC-B626-B74245763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3271837"/>
            <a:ext cx="2114550" cy="3057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D51F6E-B420-4D7D-A3C6-8CB2F8B6C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290" y="3322637"/>
            <a:ext cx="2114550" cy="30575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811F6A-9C16-493E-B7B1-D4B87FF0D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887" y="3302634"/>
            <a:ext cx="2114550" cy="3057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2103A7-68CF-45DB-88B1-C4E63C62F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462" y="3322637"/>
            <a:ext cx="3951293" cy="30067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56B245-33B8-4C36-8288-8F4C82E604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72383" y="346710"/>
            <a:ext cx="3129281" cy="2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41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484FA-08DE-4A79-9971-EC5F42BA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1"/>
            <a:ext cx="10515600" cy="10566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Научно-исследовательская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и просветительская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2E3E5-5240-4C4E-BCB0-040FE5465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420056"/>
            <a:ext cx="11490960" cy="564895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dirty="0"/>
              <a:t>В 2019 года сотрудники ПРМКОО «Клио» разработали научно-популярные презентации для школьников и взрослых по краеведению, астрономии и экологии. Василий Анохин и Игорь </a:t>
            </a:r>
            <a:r>
              <a:rPr lang="ru-RU" sz="3800" dirty="0" err="1"/>
              <a:t>Потапков</a:t>
            </a:r>
            <a:r>
              <a:rPr lang="ru-RU" sz="3800" dirty="0"/>
              <a:t> с ребятами кружка «Прим-поиск» провели исследование «</a:t>
            </a:r>
            <a:r>
              <a:rPr lang="ru-RU" sz="3800" dirty="0" err="1"/>
              <a:t>сучанской</a:t>
            </a:r>
            <a:r>
              <a:rPr lang="ru-RU" sz="3800" dirty="0"/>
              <a:t> узкоколейки» - остатков заброшенной железной дороги в районе ст. </a:t>
            </a:r>
            <a:r>
              <a:rPr lang="ru-RU" sz="3800" dirty="0" err="1"/>
              <a:t>Анисимовка</a:t>
            </a:r>
            <a:r>
              <a:rPr lang="ru-RU" sz="3800" dirty="0"/>
              <a:t>. Исследованы окрестности станции «</a:t>
            </a:r>
            <a:r>
              <a:rPr lang="ru-RU" sz="3800" dirty="0" err="1"/>
              <a:t>Кангауз</a:t>
            </a:r>
            <a:r>
              <a:rPr lang="ru-RU" sz="3800" dirty="0"/>
              <a:t>», «Кангауз-2». Обследовано место расположения лагеря американских и японских интервентов времён гражданской войны (1918-1922 </a:t>
            </a:r>
            <a:r>
              <a:rPr lang="ru-RU" sz="3800" dirty="0" err="1"/>
              <a:t>гг</a:t>
            </a:r>
            <a:r>
              <a:rPr lang="ru-RU" sz="3800" dirty="0"/>
              <a:t>). Обнаружены различные артефакты начала 20 века.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 Осмотрен ряд объектов фортификации – батареи, </a:t>
            </a:r>
            <a:r>
              <a:rPr lang="ru-RU" sz="3800" dirty="0" err="1"/>
              <a:t>ДОТы</a:t>
            </a:r>
            <a:r>
              <a:rPr lang="ru-RU" sz="3800" dirty="0"/>
              <a:t>, КП </a:t>
            </a:r>
            <a:r>
              <a:rPr lang="ru-RU" sz="3800" dirty="0" err="1"/>
              <a:t>Сучанского</a:t>
            </a:r>
            <a:r>
              <a:rPr lang="ru-RU" sz="3800" dirty="0"/>
              <a:t> сектора береговой обороны, </a:t>
            </a:r>
            <a:r>
              <a:rPr lang="ru-RU" sz="3800" dirty="0" err="1"/>
              <a:t>Сучанского</a:t>
            </a:r>
            <a:r>
              <a:rPr lang="ru-RU" sz="3800" dirty="0"/>
              <a:t> укрепрайона.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Проведены разведки по древним поселениям в Находке, Партизанском и </a:t>
            </a:r>
            <a:r>
              <a:rPr lang="ru-RU" sz="3800" dirty="0" err="1"/>
              <a:t>Шкотовском</a:t>
            </a:r>
            <a:r>
              <a:rPr lang="ru-RU" sz="3800" dirty="0"/>
              <a:t> районах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Совместно с МВЦ </a:t>
            </a:r>
            <a:r>
              <a:rPr lang="ru-RU" sz="3800" dirty="0" err="1"/>
              <a:t>г.Находки</a:t>
            </a:r>
            <a:r>
              <a:rPr lang="ru-RU" sz="3800" dirty="0"/>
              <a:t> и сотрудниками музея </a:t>
            </a:r>
            <a:r>
              <a:rPr lang="ru-RU" sz="3800" dirty="0" err="1"/>
              <a:t>ГУЛага</a:t>
            </a:r>
            <a:r>
              <a:rPr lang="ru-RU" sz="3800" dirty="0"/>
              <a:t> из </a:t>
            </a:r>
            <a:r>
              <a:rPr lang="ru-RU" sz="3800" dirty="0" err="1"/>
              <a:t>г.Москва</a:t>
            </a:r>
            <a:r>
              <a:rPr lang="ru-RU" sz="3800" dirty="0"/>
              <a:t> члены организации </a:t>
            </a:r>
            <a:r>
              <a:rPr lang="ru-RU" sz="3800" dirty="0" err="1"/>
              <a:t>В.Анохин</a:t>
            </a:r>
            <a:r>
              <a:rPr lang="ru-RU" sz="3800" dirty="0"/>
              <a:t>, </a:t>
            </a:r>
            <a:r>
              <a:rPr lang="ru-RU" sz="3800" dirty="0" err="1"/>
              <a:t>И.Нургалиев</a:t>
            </a:r>
            <a:r>
              <a:rPr lang="ru-RU" sz="3800" dirty="0"/>
              <a:t> и </a:t>
            </a:r>
            <a:r>
              <a:rPr lang="ru-RU" sz="3800" dirty="0" err="1"/>
              <a:t>О.Свистова</a:t>
            </a:r>
            <a:r>
              <a:rPr lang="ru-RU" sz="3800" dirty="0"/>
              <a:t> приняли участие в  экспедиции на </a:t>
            </a:r>
            <a:r>
              <a:rPr lang="ru-RU" sz="3800" dirty="0" err="1"/>
              <a:t>о.Лисий</a:t>
            </a:r>
            <a:r>
              <a:rPr lang="ru-RU" sz="3800" dirty="0"/>
              <a:t>, где находился женский лагерь ГУЛАГа.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8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434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5C424D-D5A0-46B1-AEFA-E04A1A3A70D4}"/>
              </a:ext>
            </a:extLst>
          </p:cNvPr>
          <p:cNvSpPr txBox="1">
            <a:spLocks/>
          </p:cNvSpPr>
          <p:nvPr/>
        </p:nvSpPr>
        <p:spPr>
          <a:xfrm>
            <a:off x="350520" y="1040618"/>
            <a:ext cx="11490960" cy="56489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3800" dirty="0" err="1"/>
              <a:t>Ильес</a:t>
            </a:r>
            <a:r>
              <a:rPr lang="ru-RU" sz="3800" dirty="0"/>
              <a:t> Нургалиев разработал и провёл уроки, приуроченные ко Дню науки в школе №9. Слушателями стали более 250 старшеклассников.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Владимир </a:t>
            </a:r>
            <a:r>
              <a:rPr lang="ru-RU" sz="3800" dirty="0" err="1"/>
              <a:t>Манаев</a:t>
            </a:r>
            <a:r>
              <a:rPr lang="ru-RU" sz="3800" dirty="0"/>
              <a:t> провёл лекции по экологии в библиотеке №15 и школах№7,8,9,2,25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И. Нургалиев принял участие в подготовке и проведении муниципального этапа конкурса «Ученик года 2019»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988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8D2BB-2144-4691-9ADE-A902922DA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969" y="-785019"/>
            <a:ext cx="8689145" cy="157003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Общие сведения об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5E7123-9BB1-4F64-A29F-EA9FDCFF0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209" y="1083211"/>
            <a:ext cx="10897773" cy="5426149"/>
          </a:xfrm>
        </p:spPr>
        <p:txBody>
          <a:bodyPr>
            <a:normAutofit fontScale="47500" lnSpcReduction="20000"/>
          </a:bodyPr>
          <a:lstStyle/>
          <a:p>
            <a:pPr marL="685800" indent="-685800" algn="l">
              <a:spcBef>
                <a:spcPts val="600"/>
              </a:spcBef>
              <a:buSzPct val="83000"/>
              <a:buFont typeface="Arial" panose="020B0604020202020204" pitchFamily="34" charset="0"/>
              <a:buChar char="•"/>
            </a:pPr>
            <a:r>
              <a:rPr lang="ru-RU" sz="4800" b="1" cap="none" dirty="0">
                <a:solidFill>
                  <a:schemeClr val="tx1"/>
                </a:solidFill>
              </a:rPr>
              <a:t>ИНН:   2508055814      КПП:  250801001</a:t>
            </a: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4800" b="1" cap="none" dirty="0">
              <a:solidFill>
                <a:schemeClr val="tx1"/>
              </a:solidFill>
            </a:endParaRP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800" b="1" cap="none" dirty="0">
                <a:solidFill>
                  <a:schemeClr val="tx1"/>
                </a:solidFill>
              </a:rPr>
              <a:t>Полное наименование организации:  Приморская региональная молодежная краеведческая общественная организация «КЛИО»</a:t>
            </a: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4800" b="1" cap="none" dirty="0">
              <a:solidFill>
                <a:schemeClr val="tx1"/>
              </a:solidFill>
            </a:endParaRP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800" b="1" cap="none" dirty="0">
                <a:solidFill>
                  <a:schemeClr val="tx1"/>
                </a:solidFill>
              </a:rPr>
              <a:t>Сокращенное наименование : ПРМКОО "КЛИО"</a:t>
            </a: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4800" b="1" cap="none" dirty="0">
              <a:solidFill>
                <a:schemeClr val="tx1"/>
              </a:solidFill>
            </a:endParaRP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800" b="1" cap="none" dirty="0">
                <a:solidFill>
                  <a:schemeClr val="tx1"/>
                </a:solidFill>
              </a:rPr>
              <a:t>Дата регистрации организации:  23.11.2001</a:t>
            </a: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4800" b="1" cap="none" dirty="0">
              <a:solidFill>
                <a:schemeClr val="tx1"/>
              </a:solidFill>
            </a:endParaRP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800" b="1" cap="none" dirty="0">
                <a:solidFill>
                  <a:schemeClr val="tx1"/>
                </a:solidFill>
              </a:rPr>
              <a:t>Адрес (место нахождения) организации:   692916, Приморский край, г Находка, ул. Владивостокская, д 40</a:t>
            </a: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4800" b="1" cap="none" dirty="0">
              <a:solidFill>
                <a:schemeClr val="tx1"/>
              </a:solidFill>
            </a:endParaRPr>
          </a:p>
          <a:p>
            <a:pPr marL="685800" indent="-685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800" b="1" cap="none" dirty="0">
                <a:solidFill>
                  <a:schemeClr val="tx1"/>
                </a:solidFill>
              </a:rPr>
              <a:t>Фактическое место нахождения организации:   692916, Приморский край, г Находка, ул. Владивостокская, д 40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13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DD2D1-8D11-4C27-BCBA-2E6ECB8237B6}"/>
              </a:ext>
            </a:extLst>
          </p:cNvPr>
          <p:cNvSpPr txBox="1"/>
          <p:nvPr/>
        </p:nvSpPr>
        <p:spPr>
          <a:xfrm>
            <a:off x="363807" y="263871"/>
            <a:ext cx="1002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интересных лекциях  ребята узнали о необычных животных, растениях, их влияние на жизнь человека с древних времен.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26A3A9-834C-4D40-8133-DF796FD013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427" y="1488440"/>
            <a:ext cx="3373053" cy="22454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D8245-ED25-4E51-AE41-0F15B9AAC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645" y="2272930"/>
            <a:ext cx="2164080" cy="3230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F2D127-6963-409A-91C4-F0A499C80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15" y="1488441"/>
            <a:ext cx="3529965" cy="2300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7E0F7A-AC48-4E46-9688-8E99C602B3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037" y="4150976"/>
            <a:ext cx="3918604" cy="2242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39A481-F745-44F5-9F7E-A72A72BA71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34" y="4150976"/>
            <a:ext cx="3417456" cy="22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3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E1B68-7C98-47D5-943F-5E600FE930CC}"/>
              </a:ext>
            </a:extLst>
          </p:cNvPr>
          <p:cNvSpPr txBox="1"/>
          <p:nvPr/>
        </p:nvSpPr>
        <p:spPr>
          <a:xfrm>
            <a:off x="241930" y="3685863"/>
            <a:ext cx="11708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  В июле месяце были проведены исследования </a:t>
            </a:r>
            <a:r>
              <a:rPr lang="ru-RU" sz="2000" b="1" dirty="0" err="1"/>
              <a:t>Екатериновского</a:t>
            </a:r>
            <a:r>
              <a:rPr lang="ru-RU" sz="2000" b="1" dirty="0"/>
              <a:t> средневекового городища. Под руководством археолога </a:t>
            </a:r>
            <a:r>
              <a:rPr lang="ru-RU" sz="2000" b="1" dirty="0" err="1"/>
              <a:t>Т.А.Васильевой</a:t>
            </a:r>
            <a:r>
              <a:rPr lang="ru-RU" sz="2000" b="1" dirty="0"/>
              <a:t> продолжились раскопки, которые берут начало с 1998 г. В этом году к ребятам с археологического лагеря  «</a:t>
            </a:r>
            <a:r>
              <a:rPr lang="ru-RU" sz="2000" b="1" dirty="0" err="1"/>
              <a:t>Палеодеревня</a:t>
            </a:r>
            <a:r>
              <a:rPr lang="ru-RU" sz="2000" b="1" dirty="0"/>
              <a:t>» присоединился краевой слет юных археологов. Команды из Уссурийска, Фокино и Находки изучали науку археологию и проходили практику на раскопках городища. На смене ребята познакомились с народными промыслами</a:t>
            </a:r>
          </a:p>
          <a:p>
            <a:pPr algn="ctr"/>
            <a:r>
              <a:rPr lang="ru-RU" sz="2000" b="1" dirty="0"/>
              <a:t>Коренных народов Дальнего Востока, попробовали себя в роли мастеров. Помогали им в этом </a:t>
            </a:r>
            <a:r>
              <a:rPr lang="ru-RU" sz="2000" b="1" dirty="0" err="1"/>
              <a:t>к.и.н</a:t>
            </a:r>
            <a:r>
              <a:rPr lang="ru-RU" sz="2000" b="1" dirty="0"/>
              <a:t>. </a:t>
            </a:r>
            <a:r>
              <a:rPr lang="ru-RU" sz="2000" b="1" dirty="0" err="1"/>
              <a:t>Самар</a:t>
            </a:r>
            <a:r>
              <a:rPr lang="ru-RU" sz="2000" b="1" dirty="0"/>
              <a:t> А.П., сотрудник института истории, этнографии ДВО РАН и ст. преподаватель школы искусств ДВФУ </a:t>
            </a:r>
            <a:r>
              <a:rPr lang="ru-RU" sz="2000" b="1" dirty="0" err="1"/>
              <a:t>О.В.Локтионова</a:t>
            </a:r>
            <a:r>
              <a:rPr lang="ru-RU" sz="2000" b="1" dirty="0"/>
              <a:t>. </a:t>
            </a:r>
            <a:r>
              <a:rPr lang="ru-RU" sz="2000" b="1" dirty="0" err="1"/>
              <a:t>См.фотоотчет</a:t>
            </a:r>
            <a:r>
              <a:rPr lang="ru-RU" sz="2000" b="1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20A928-83AD-4892-8526-AEBDB4421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19" y="930958"/>
            <a:ext cx="4430281" cy="24920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6F80A7-9596-418C-8FBF-650894684A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728" y="969158"/>
            <a:ext cx="4362372" cy="24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7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524631-2C0C-46DA-A71B-884EACECA5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57" y="2162386"/>
            <a:ext cx="3799840" cy="25332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23E81-C2DF-41D1-A50D-B6B61AEC18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823" y="227295"/>
            <a:ext cx="3799840" cy="28498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A56B8D-E80F-4B87-AB49-52FA843DBE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403" y="2074462"/>
            <a:ext cx="3799840" cy="2849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2E95F-7A2F-4A0E-A070-4BFBCC2720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336" y="3499401"/>
            <a:ext cx="3801327" cy="26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4066B-C7D5-47CC-9E78-8CB99B84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Благотворительная деятельность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с детьми-инвалидами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D05B2-9E0E-4E40-A887-6321D0D1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1972994"/>
            <a:ext cx="11088688" cy="4352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В 2019 году закончилась реализация проекта «Клуб научных открытий». Одно из направлений работы Клуба была программа по изучению древней истории детьми с ограниченными возможностями. Ребята изучали историю через лепку из глины доисторических животных, керамической посуды. Разрабатывалась программа руководителем проекта Игорем Нургалиевым и членом организации Вячеславом Петровым.</a:t>
            </a:r>
          </a:p>
          <a:p>
            <a:pPr marL="0" indent="0">
              <a:buNone/>
            </a:pPr>
            <a:r>
              <a:rPr lang="ru-RU" sz="2400" b="1" dirty="0"/>
              <a:t>В 2019 году работа была продолжена. Два раза в неделю, с января по май, ребята с родителями посещали наши занятия. Была организованна выставка работ. </a:t>
            </a:r>
            <a:r>
              <a:rPr lang="ru-RU" sz="2400" b="1" dirty="0" err="1"/>
              <a:t>См.фотоотчет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2886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B06BA3-1C34-478F-B0D2-D799F18C5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1"/>
          <a:stretch/>
        </p:blipFill>
        <p:spPr>
          <a:xfrm>
            <a:off x="1978857" y="304608"/>
            <a:ext cx="3099193" cy="3456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4F934-2652-4EB2-8D7B-F6CAD584E883}"/>
              </a:ext>
            </a:extLst>
          </p:cNvPr>
          <p:cNvSpPr txBox="1"/>
          <p:nvPr/>
        </p:nvSpPr>
        <p:spPr>
          <a:xfrm>
            <a:off x="546295" y="4046026"/>
            <a:ext cx="11099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На все образовательные программы, проводимые на </a:t>
            </a:r>
            <a:r>
              <a:rPr lang="ru-RU" sz="2400" dirty="0" err="1"/>
              <a:t>Палеодеревне</a:t>
            </a:r>
            <a:r>
              <a:rPr lang="ru-RU" sz="2400" dirty="0"/>
              <a:t>, мы приглашали ребят с дома-интерната для детей-инвалидов села Екатериновка. Дети с удовольствием к нам приезжали на Масленицу, День тигра и активно участвовали.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См. Фотоотчет</a:t>
            </a:r>
          </a:p>
          <a:p>
            <a:r>
              <a:rPr lang="ru-RU" sz="24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895BE5-9DB5-4D44-80E4-E862BEDEF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276" y="283310"/>
            <a:ext cx="4636867" cy="34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69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DEC39-50B3-4C84-BB0C-C5E40D80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143229"/>
            <a:ext cx="9404723" cy="140053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accent1"/>
                </a:solidFill>
              </a:rPr>
              <a:t>Проектная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F14EB-5422-4E9A-969F-6CA370B9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66" y="1094072"/>
            <a:ext cx="6570955" cy="5448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2019 году получил поддержку Фонда президентских грантов проект «Сельский клуб «</a:t>
            </a:r>
            <a:r>
              <a:rPr lang="ru-RU" dirty="0" err="1"/>
              <a:t>Палеодеревня</a:t>
            </a:r>
            <a:r>
              <a:rPr lang="ru-RU" dirty="0"/>
              <a:t>». Руководитель проекта Нургалиев </a:t>
            </a:r>
            <a:r>
              <a:rPr lang="ru-RU" dirty="0" err="1"/>
              <a:t>Ильес</a:t>
            </a:r>
            <a:r>
              <a:rPr lang="ru-RU" dirty="0"/>
              <a:t> </a:t>
            </a:r>
            <a:r>
              <a:rPr lang="ru-RU" dirty="0" err="1"/>
              <a:t>Хайдарович</a:t>
            </a:r>
            <a:r>
              <a:rPr lang="ru-RU" dirty="0"/>
              <a:t>.</a:t>
            </a:r>
          </a:p>
          <a:p>
            <a:r>
              <a:rPr lang="ru-RU" b="1" dirty="0"/>
              <a:t>Цель №1: </a:t>
            </a:r>
          </a:p>
          <a:p>
            <a:pPr marL="0" indent="0">
              <a:buNone/>
            </a:pPr>
            <a:r>
              <a:rPr lang="ru-RU" dirty="0"/>
              <a:t>Создать Сельский клуб "</a:t>
            </a:r>
            <a:r>
              <a:rPr lang="ru-RU" dirty="0" err="1"/>
              <a:t>Палеодеревня</a:t>
            </a:r>
            <a:r>
              <a:rPr lang="ru-RU" dirty="0"/>
              <a:t>" в селе Боец Кузнецов Партизанского района Приморского края, который станет для местных жителей местом проведения досуга, центром творчества, краеведения и образования для детей и подростков. Сельский клуб создается в виде реконструкции сельского дома периода появления первых поселенцев начала ХХ века. Сельский дом совместит в себе мастерские, музей, кинозал и клуб.</a:t>
            </a:r>
          </a:p>
          <a:p>
            <a:r>
              <a:rPr lang="ru-RU" b="1" dirty="0"/>
              <a:t> Цель №2:</a:t>
            </a:r>
          </a:p>
          <a:p>
            <a:pPr marL="0" indent="0">
              <a:buNone/>
            </a:pPr>
            <a:r>
              <a:rPr lang="ru-RU" dirty="0"/>
              <a:t>Сделать археологическое и природное наследие села Боец Кузнецов ресурсом для образовательной работы с жителями и для развития сельского туризма.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4FF88A-7D53-4561-BB11-0C0C8F32A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921" y="1302537"/>
            <a:ext cx="4451456" cy="25039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259808-25EA-46D9-A250-9E8F177D42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183" y="4002363"/>
            <a:ext cx="3338592" cy="25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13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42962-DCB7-4C3D-9A19-7C8DD7DF03FB}"/>
              </a:ext>
            </a:extLst>
          </p:cNvPr>
          <p:cNvSpPr txBox="1"/>
          <p:nvPr/>
        </p:nvSpPr>
        <p:spPr>
          <a:xfrm>
            <a:off x="1013655" y="178973"/>
            <a:ext cx="9030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Реализация проекта началась с 1 июля 2019 года и закончится  через 17 месяцев.  В ходе реализации проекта на грантовые средства проведена смена для детей села. Для жителей села провели праздник «Деревня Мастеров». В сентября началась реконструкция дома. Ход реализации гранта </a:t>
            </a:r>
            <a:r>
              <a:rPr lang="ru-RU" sz="2000" dirty="0" err="1"/>
              <a:t>см.по</a:t>
            </a:r>
            <a:r>
              <a:rPr lang="ru-RU" sz="2000" dirty="0"/>
              <a:t> ссылке: </a:t>
            </a:r>
            <a:r>
              <a:rPr lang="en-US" sz="2000" dirty="0">
                <a:hlinkClick r:id="rId2"/>
              </a:rPr>
              <a:t>http://paleosclub.tilda.ws/</a:t>
            </a:r>
            <a:r>
              <a:rPr lang="ru-RU" sz="20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74D84-7A96-411C-AE53-AB08632917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346960"/>
            <a:ext cx="5513493" cy="4135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BF6A6-5107-4B60-A418-F266AA9C79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692" y="2346959"/>
            <a:ext cx="4305243" cy="41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5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AA5A6-ACE2-444C-A714-AEACEA9A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Проект «Клуб научных открытий»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FD83C-AFB7-42A9-A422-74769C66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22364"/>
            <a:ext cx="10345275" cy="5657556"/>
          </a:xfrm>
        </p:spPr>
        <p:txBody>
          <a:bodyPr>
            <a:normAutofit/>
          </a:bodyPr>
          <a:lstStyle/>
          <a:p>
            <a:r>
              <a:rPr lang="ru-RU" dirty="0"/>
              <a:t>В марте 2019 года завершилась реализация проекта, поддержанного субсидией краевой администрации в 2018 году. Цель проекта -формировать образовательную среду для привлечения детей и подростков к научно-исследовательской работе по изучению родного края и разрабатывать современные механизмы, позволяющие объединить ресурсы академической, </a:t>
            </a:r>
            <a:r>
              <a:rPr lang="ru-RU" dirty="0" err="1"/>
              <a:t>ВУЗовской</a:t>
            </a:r>
            <a:r>
              <a:rPr lang="ru-RU" dirty="0"/>
              <a:t> науки и общественных организаций в создании движения молодых исследователей края.</a:t>
            </a:r>
          </a:p>
          <a:p>
            <a:pPr marL="0" indent="0">
              <a:buNone/>
            </a:pPr>
            <a:r>
              <a:rPr lang="ru-RU" dirty="0"/>
              <a:t>      Основные результаты:</a:t>
            </a:r>
          </a:p>
          <a:p>
            <a:r>
              <a:rPr lang="ru-RU" dirty="0"/>
              <a:t>организовано и проведено 15 тематических лекций для школьников. Организованы и проведены археологическая , экологическая и этнографическая экспедиции. Проведен конкурс научно-исследовательских работ среди школьников. Для школьников проведено 24 образовательных экскурсии.</a:t>
            </a:r>
          </a:p>
          <a:p>
            <a:r>
              <a:rPr lang="ru-RU" dirty="0"/>
              <a:t>В проводимых мероприятиях участвовало более 1500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548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D48D2-70D1-4E17-904F-14C625A6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 Проект «Экологическая тропа»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4BC79-E01F-4747-A011-8F9984333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2" y="1600200"/>
            <a:ext cx="11346596" cy="4805082"/>
          </a:xfrm>
        </p:spPr>
        <p:txBody>
          <a:bodyPr/>
          <a:lstStyle/>
          <a:p>
            <a:r>
              <a:rPr lang="ru-RU" sz="2400" dirty="0"/>
              <a:t>Проект «Экологическая тропа» был разработан руководителем организации Василием Анохиным для использования экологического ресурса парка-музея «Пограничная площадь» в образовательной деятельности организации и дальнейшего развития инфраструктуры объекта. Проект получил краевую субсидию в размере 995000 рублей. В сентябре началась реализация проекта. Разработаны экологические маршруты, составлен экологический паспорт объекта, началось монтирование троп из брусчатки. </a:t>
            </a:r>
          </a:p>
          <a:p>
            <a:r>
              <a:rPr lang="ru-RU" sz="2400" dirty="0"/>
              <a:t>Реализация проекта закончится в мае 2020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166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8BAF1-9346-4643-82B2-3ED50720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 Участие в проектах партнеров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61140-DB34-4692-BC35-04147AB62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1933343"/>
            <a:ext cx="11088688" cy="4924657"/>
          </a:xfrm>
        </p:spPr>
        <p:txBody>
          <a:bodyPr/>
          <a:lstStyle/>
          <a:p>
            <a:r>
              <a:rPr lang="ru-RU" sz="2400" dirty="0"/>
              <a:t>Помимо реализации своих проектов наша организация приняла активное участие в подготовке и реализации проектов организаций-партнеров.</a:t>
            </a:r>
          </a:p>
          <a:p>
            <a:r>
              <a:rPr lang="ru-RU" sz="2400" dirty="0"/>
              <a:t>Проект «Легенды </a:t>
            </a:r>
            <a:r>
              <a:rPr lang="ru-RU" sz="2400" dirty="0" err="1"/>
              <a:t>Сучанской</a:t>
            </a:r>
            <a:r>
              <a:rPr lang="ru-RU" sz="2400" dirty="0"/>
              <a:t> долины» стал победителем в конкурсе Фонда Тимченко «Культурная мозаика малых городов и сёл. Руководитель проекта </a:t>
            </a:r>
            <a:r>
              <a:rPr lang="ru-RU" sz="2400" dirty="0" err="1"/>
              <a:t>Ильес</a:t>
            </a:r>
            <a:r>
              <a:rPr lang="ru-RU" sz="2400" dirty="0"/>
              <a:t> Нургалиев, проект реализуется в партнерстве с районным историко-краеведческим музеем с. Владимиро-Александровское. </a:t>
            </a:r>
          </a:p>
          <a:p>
            <a:r>
              <a:rPr lang="ru-RU" sz="2400" dirty="0"/>
              <a:t>Цель проекта: Вовлечение школьников района в изучение истории своих мест через легенды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82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3F3AD-D085-4E3B-AFEB-00370A0F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chemeClr val="accent1"/>
                </a:solidFill>
              </a:rPr>
              <a:t>Управление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850E4-B5F5-4BE8-BE72-FD5078C65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5" y="1518346"/>
            <a:ext cx="10558805" cy="419548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Высший руководящий орган –Собрание членов организации</a:t>
            </a:r>
          </a:p>
          <a:p>
            <a:r>
              <a:rPr lang="ru-RU" sz="2400" dirty="0"/>
              <a:t>Исполнительный орган – Совет организации</a:t>
            </a:r>
          </a:p>
          <a:p>
            <a:pPr marL="0" indent="0">
              <a:buNone/>
            </a:pPr>
            <a:r>
              <a:rPr lang="ru-RU" sz="2400" dirty="0"/>
              <a:t>Избранный Совет из трех членов организации:</a:t>
            </a:r>
          </a:p>
          <a:p>
            <a:pPr marL="0" indent="0">
              <a:buNone/>
            </a:pPr>
            <a:r>
              <a:rPr lang="ru-RU" sz="2400" dirty="0"/>
              <a:t>Нургалиев </a:t>
            </a:r>
            <a:r>
              <a:rPr lang="ru-RU" sz="2400" dirty="0" err="1"/>
              <a:t>Ильес</a:t>
            </a:r>
            <a:r>
              <a:rPr lang="ru-RU" sz="2400" dirty="0"/>
              <a:t> </a:t>
            </a:r>
            <a:r>
              <a:rPr lang="ru-RU" sz="2400" dirty="0" err="1"/>
              <a:t>Хайдарович</a:t>
            </a:r>
            <a:r>
              <a:rPr lang="ru-RU" sz="2400" dirty="0"/>
              <a:t>-заместитель руководителя, ревизор</a:t>
            </a:r>
          </a:p>
          <a:p>
            <a:pPr marL="0" indent="0">
              <a:buNone/>
            </a:pPr>
            <a:r>
              <a:rPr lang="ru-RU" sz="2400" dirty="0" err="1"/>
              <a:t>Свистова</a:t>
            </a:r>
            <a:r>
              <a:rPr lang="ru-RU" sz="2400" dirty="0"/>
              <a:t> Ольга Анатольевна</a:t>
            </a:r>
          </a:p>
          <a:p>
            <a:pPr marL="0" indent="0">
              <a:buNone/>
            </a:pPr>
            <a:r>
              <a:rPr lang="ru-RU" sz="2400" dirty="0"/>
              <a:t>Нургалиева Марина Борисовна</a:t>
            </a:r>
          </a:p>
          <a:p>
            <a:r>
              <a:rPr lang="ru-RU" sz="2400" dirty="0"/>
              <a:t>Единоличный исполнительный орган – руководитель организации</a:t>
            </a:r>
          </a:p>
          <a:p>
            <a:pPr marL="0" indent="0">
              <a:buNone/>
            </a:pPr>
            <a:r>
              <a:rPr lang="ru-RU" sz="2400" dirty="0"/>
              <a:t>Анохин Василий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3722637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92A65-D6A5-4ABC-98D9-A6053D561B24}"/>
              </a:ext>
            </a:extLst>
          </p:cNvPr>
          <p:cNvSpPr txBox="1"/>
          <p:nvPr/>
        </p:nvSpPr>
        <p:spPr>
          <a:xfrm>
            <a:off x="398585" y="773723"/>
            <a:ext cx="113948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ПРМКОО «Клио» в 2019 году стала участником проектов, реализуемых </a:t>
            </a:r>
          </a:p>
          <a:p>
            <a:pPr algn="ctr"/>
            <a:r>
              <a:rPr lang="ru-RU" sz="2400" dirty="0"/>
              <a:t>Музейно-выставочным центром </a:t>
            </a:r>
            <a:r>
              <a:rPr lang="ru-RU" sz="2400" dirty="0" err="1"/>
              <a:t>г.Находка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 Члены организации – участники проектно-аналитических </a:t>
            </a:r>
            <a:r>
              <a:rPr lang="ru-RU" sz="2400" dirty="0" err="1"/>
              <a:t>семинаров,организованных</a:t>
            </a:r>
            <a:r>
              <a:rPr lang="ru-RU" sz="2400" dirty="0"/>
              <a:t> центром социальных инноваций в сфере культуры «Инновации Находки», поддержанного Благотворительным фондом </a:t>
            </a:r>
            <a:r>
              <a:rPr lang="ru-RU" sz="2400" dirty="0" err="1"/>
              <a:t>В.Потанина</a:t>
            </a:r>
            <a:r>
              <a:rPr lang="ru-RU" sz="24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В проекте «Золотые кадры» – участник проекта.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В конце 2019 года наша организация стала участником конкурса на создание Межмуниципального ресурсного центра, проводимого в рамках проекта АНО ДПО и К «Развитие»  на средства Фонда президентских  грантов. ПРМКОО «Клио» была отобрана из числа претендентов и в 2020 году руководитель МРЦ </a:t>
            </a:r>
            <a:r>
              <a:rPr lang="ru-RU" sz="2400" dirty="0" err="1"/>
              <a:t>г.Находки</a:t>
            </a:r>
            <a:r>
              <a:rPr lang="ru-RU" sz="2400" dirty="0"/>
              <a:t> </a:t>
            </a:r>
            <a:r>
              <a:rPr lang="ru-RU" sz="2400" dirty="0" err="1"/>
              <a:t>Ильес</a:t>
            </a:r>
            <a:r>
              <a:rPr lang="ru-RU" sz="2400" dirty="0"/>
              <a:t> Нургалиев пройдет ряд обучающих семинаров, а в марте начнет оказывать консультации.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18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23BEF-5A32-4E39-896C-440BCA4B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297"/>
            <a:ext cx="10256351" cy="1400530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1"/>
                </a:solidFill>
              </a:rPr>
              <a:t>Обучение, стажировки, семинары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B2A3C-C42B-456B-8B9B-3174A159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95754"/>
            <a:ext cx="10916529" cy="5504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  </a:t>
            </a:r>
            <a:r>
              <a:rPr lang="ru-RU" sz="2400" b="1" dirty="0"/>
              <a:t> Нургалиев </a:t>
            </a:r>
            <a:r>
              <a:rPr lang="ru-RU" sz="2400" b="1" dirty="0" err="1"/>
              <a:t>Ильес</a:t>
            </a:r>
            <a:r>
              <a:rPr lang="ru-RU" sz="2400" b="1" dirty="0"/>
              <a:t> </a:t>
            </a:r>
            <a:r>
              <a:rPr lang="ru-RU" sz="2400" b="1" dirty="0" err="1"/>
              <a:t>Хайдарович</a:t>
            </a:r>
            <a:r>
              <a:rPr lang="ru-RU" sz="2400" b="1" dirty="0"/>
              <a:t>, стал участником  семинаров-тренингов, организованных БФ «Сибирский», фонд местного сообщества «Энергия участия», АМК г. Москва,</a:t>
            </a:r>
          </a:p>
          <a:p>
            <a:r>
              <a:rPr lang="ru-RU" sz="2400" dirty="0"/>
              <a:t>«Технологии работы с населением» в </a:t>
            </a:r>
            <a:r>
              <a:rPr lang="ru-RU" sz="2400" dirty="0" err="1"/>
              <a:t>г.Новосибирск</a:t>
            </a:r>
            <a:r>
              <a:rPr lang="ru-RU" sz="2400" dirty="0"/>
              <a:t>  7-9 ноября</a:t>
            </a:r>
          </a:p>
          <a:p>
            <a:r>
              <a:rPr lang="ru-RU" sz="2400" dirty="0"/>
              <a:t>Стажировка  в музее-заповеднике «</a:t>
            </a:r>
            <a:r>
              <a:rPr lang="ru-RU" sz="2400" dirty="0" err="1"/>
              <a:t>Дивногорье</a:t>
            </a:r>
            <a:r>
              <a:rPr lang="ru-RU" sz="2400" dirty="0"/>
              <a:t>», 3-5 октября</a:t>
            </a:r>
          </a:p>
          <a:p>
            <a:r>
              <a:rPr lang="ru-RU" sz="2400" dirty="0"/>
              <a:t>Семинар «Фонд Целевого капитала» 12.02.2019 , </a:t>
            </a:r>
            <a:r>
              <a:rPr lang="ru-RU" sz="2400" dirty="0" err="1"/>
              <a:t>О.Шарипков</a:t>
            </a:r>
            <a:r>
              <a:rPr lang="ru-RU" sz="2400" dirty="0"/>
              <a:t> , Пермь</a:t>
            </a:r>
          </a:p>
          <a:p>
            <a:r>
              <a:rPr lang="ru-RU" sz="2400" dirty="0"/>
              <a:t> «Установочный семинар по культурным проектам» в </a:t>
            </a:r>
            <a:r>
              <a:rPr lang="ru-RU" sz="2400" dirty="0" err="1"/>
              <a:t>Инцентре</a:t>
            </a:r>
            <a:r>
              <a:rPr lang="ru-RU" sz="2400" dirty="0"/>
              <a:t> МВЦ </a:t>
            </a:r>
            <a:r>
              <a:rPr lang="ru-RU" sz="2400" dirty="0" err="1"/>
              <a:t>г.Находки</a:t>
            </a:r>
            <a:r>
              <a:rPr lang="ru-RU" sz="2400" dirty="0"/>
              <a:t> 13-14 февраля</a:t>
            </a:r>
          </a:p>
          <a:p>
            <a:r>
              <a:rPr lang="ru-RU" sz="2400" dirty="0"/>
              <a:t>Семинар БФ «Сибирский» </a:t>
            </a:r>
            <a:r>
              <a:rPr lang="ru-RU" sz="2400" dirty="0" err="1"/>
              <a:t>г.Новосибирск</a:t>
            </a:r>
            <a:r>
              <a:rPr lang="ru-RU" sz="2400" dirty="0"/>
              <a:t>, 21-23 апреля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55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C222E9-2B95-4BCD-9776-854F8AB9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9" y="1533378"/>
            <a:ext cx="11633981" cy="6274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Анохин Василий Владимирович</a:t>
            </a:r>
          </a:p>
          <a:p>
            <a:r>
              <a:rPr lang="ru-RU" sz="2400" dirty="0"/>
              <a:t>Занял 2-е место в конкурсе Российского исторического общества</a:t>
            </a:r>
          </a:p>
          <a:p>
            <a:r>
              <a:rPr lang="ru-RU" sz="2400" dirty="0"/>
              <a:t>Участник форума ВЭФ, Владивосток , о. Русский</a:t>
            </a:r>
          </a:p>
          <a:p>
            <a:r>
              <a:rPr lang="ru-RU" sz="2400" dirty="0"/>
              <a:t>Семинар по военно-патриотической работе, </a:t>
            </a:r>
            <a:r>
              <a:rPr lang="ru-RU" sz="2400" dirty="0" err="1"/>
              <a:t>г.Владивосток</a:t>
            </a: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F61BF9E-2E74-4143-B8A4-BC0C22F3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983"/>
            <a:ext cx="10256351" cy="1400530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1"/>
                </a:solidFill>
              </a:rPr>
              <a:t>Обучение, стажировки, семинары</a:t>
            </a:r>
          </a:p>
        </p:txBody>
      </p:sp>
    </p:spTree>
    <p:extLst>
      <p:ext uri="{BB962C8B-B14F-4D97-AF65-F5344CB8AC3E}">
        <p14:creationId xmlns:p14="http://schemas.microsoft.com/office/powerpoint/2010/main" val="2640367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70508-B290-46FF-9F9F-912F4466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 Награды, достижения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0AAFC-76D2-4507-AEC7-0EFC9E1ED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4271"/>
            <a:ext cx="8285871" cy="5352756"/>
          </a:xfrm>
        </p:spPr>
        <p:txBody>
          <a:bodyPr>
            <a:normAutofit/>
          </a:bodyPr>
          <a:lstStyle/>
          <a:p>
            <a:r>
              <a:rPr lang="ru-RU" dirty="0"/>
              <a:t>Команда «</a:t>
            </a:r>
            <a:r>
              <a:rPr lang="ru-RU" dirty="0" err="1"/>
              <a:t>Палеодеревни</a:t>
            </a:r>
            <a:r>
              <a:rPr lang="ru-RU" dirty="0"/>
              <a:t>» в составе </a:t>
            </a:r>
            <a:r>
              <a:rPr lang="ru-RU" dirty="0" err="1"/>
              <a:t>Т.А.Васильева</a:t>
            </a:r>
            <a:r>
              <a:rPr lang="ru-RU" dirty="0"/>
              <a:t>, </a:t>
            </a:r>
            <a:r>
              <a:rPr lang="ru-RU" dirty="0" err="1"/>
              <a:t>н.с</a:t>
            </a:r>
            <a:r>
              <a:rPr lang="ru-RU" dirty="0"/>
              <a:t>. Института истории, археологии и этнографии ДВО РАН, Нургалиева И.Х., </a:t>
            </a:r>
            <a:r>
              <a:rPr lang="ru-RU" dirty="0" err="1"/>
              <a:t>зам.руководителя</a:t>
            </a:r>
            <a:r>
              <a:rPr lang="ru-RU" dirty="0"/>
              <a:t> ПРМКОО «Клио», начальник археологического лагеря,  Нургалиева Марина Борисовна-директор МВЦ </a:t>
            </a:r>
            <a:r>
              <a:rPr lang="ru-RU" dirty="0" err="1"/>
              <a:t>г.Находки</a:t>
            </a:r>
            <a:r>
              <a:rPr lang="ru-RU" dirty="0"/>
              <a:t> стали лауреатами  Национальной премии «Культурное наследие»2019 г. В номинации «Доброхоты»</a:t>
            </a:r>
          </a:p>
          <a:p>
            <a:r>
              <a:rPr lang="ru-RU" dirty="0"/>
              <a:t> Василий Владимирович Анохин стал лауреатом конкурса краеведов, работающих с молодёжью, организованного фондом «История Отечества» и Российским историческим обществом. </a:t>
            </a:r>
          </a:p>
          <a:p>
            <a:r>
              <a:rPr lang="ru-RU" dirty="0"/>
              <a:t>Нургалиев </a:t>
            </a:r>
            <a:r>
              <a:rPr lang="ru-RU" dirty="0" err="1"/>
              <a:t>Ильес</a:t>
            </a:r>
            <a:r>
              <a:rPr lang="ru-RU" dirty="0"/>
              <a:t> </a:t>
            </a:r>
            <a:r>
              <a:rPr lang="ru-RU" dirty="0" err="1"/>
              <a:t>Хайдарович</a:t>
            </a:r>
            <a:r>
              <a:rPr lang="ru-RU" dirty="0"/>
              <a:t>  Получил грамоту за участие в подготовке и проведении муниципального этапа конкурса «Ученик  года» в качестве эксперта.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6778A1-CE97-49EE-B1E0-89CCA99F58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871" y="1219154"/>
            <a:ext cx="2835745" cy="283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2E86F4-1638-4233-93D0-5458880D6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871" y="4165687"/>
            <a:ext cx="3708657" cy="243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22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23D0FC-D42D-4290-981E-8EE9C396D519}"/>
              </a:ext>
            </a:extLst>
          </p:cNvPr>
          <p:cNvSpPr txBox="1"/>
          <p:nvPr/>
        </p:nvSpPr>
        <p:spPr>
          <a:xfrm>
            <a:off x="889345" y="141839"/>
            <a:ext cx="9350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Научно-образовательный лагерь 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Палеодеревня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», организуемый нашей организацией занял 3-е место в краевом конкурсе лагерей 2019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Нургалиеву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Ильесу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Хайдаровичу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вручена благодарность губернатора Приморского края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84E7A7-499C-44BC-AD1B-0AC3C4CC7A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775" y="2183277"/>
            <a:ext cx="3236019" cy="45737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8A62B1-D00C-431D-9F2E-1CD6692A7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462" y="2025154"/>
            <a:ext cx="3529534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7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3DF74-CA22-47E9-9B19-EA78D9D5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64" y="0"/>
            <a:ext cx="10515600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accent1"/>
                </a:solidFill>
              </a:rPr>
              <a:t>Цели и предмет деятельности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E0EE3-0DA6-4DEB-A05F-3B52A13F8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622475"/>
            <a:ext cx="10515600" cy="4998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/>
              <a:t>Целями Организации являются: </a:t>
            </a:r>
          </a:p>
          <a:p>
            <a:r>
              <a:rPr lang="ru-RU" sz="2900" dirty="0"/>
              <a:t>  Объединение всех заинтересованных лиц, организаций, различных объединений и учреждений, заинтересованных в сохранении культурного, духовного, исторического и природного наследия, для решения общих задач;</a:t>
            </a:r>
          </a:p>
          <a:p>
            <a:r>
              <a:rPr lang="ru-RU" sz="2900" dirty="0"/>
              <a:t>  Содействие развитию духовности, краеведения и экологии на территории</a:t>
            </a:r>
          </a:p>
          <a:p>
            <a:r>
              <a:rPr lang="ru-RU" sz="2900" dirty="0"/>
              <a:t>Приморского края, их популяризация, совершенствование организационных форм и методов и осуществления </a:t>
            </a:r>
            <a:r>
              <a:rPr lang="ru-RU" sz="2900" dirty="0" err="1"/>
              <a:t>краеведческо</a:t>
            </a:r>
            <a:r>
              <a:rPr lang="ru-RU" sz="2900" dirty="0"/>
              <a:t> - экологической деятельности;   Формирование у населения, в том числе молодёжи, чувства патриотизма и  национального достоинства посредством краеведческой и поисковой работы, экскурсионной деятельности и туризма;</a:t>
            </a:r>
          </a:p>
          <a:p>
            <a:r>
              <a:rPr lang="ru-RU" sz="2900" dirty="0"/>
              <a:t> Привлечение общественности к научно — исследовательской работе в области выявления, изучения и сохранения культурного, духовного, исторического и природного наследия;</a:t>
            </a:r>
          </a:p>
          <a:p>
            <a:r>
              <a:rPr lang="ru-RU" sz="2900" dirty="0"/>
              <a:t> Просветительская работа среди детей и подростков по вопросам истории, археологии,  экологии, а также культуры в целом;</a:t>
            </a:r>
          </a:p>
          <a:p>
            <a:r>
              <a:rPr lang="ru-RU" sz="2900" dirty="0"/>
              <a:t>  Организация познавательного досуга детей и юношества;   Содействие органам государственной власти, учреждениям н культуры в реализации своих социальных функций.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52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88C8C-4AB0-4EAE-AB3F-2DDE1A893A2C}"/>
              </a:ext>
            </a:extLst>
          </p:cNvPr>
          <p:cNvSpPr txBox="1"/>
          <p:nvPr/>
        </p:nvSpPr>
        <p:spPr>
          <a:xfrm>
            <a:off x="513861" y="1026941"/>
            <a:ext cx="116781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деятельность в области культуры, искусства, содействие такой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деятельность в области науки, содействие такой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охрана окружающей среды и защита животных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деятельность в области образования, просвещения, содействие такой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деятельность в сфере патриотического, в том числе военно-патриотического, воспитания граждан Российской Федерации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охрана и содержание объектов и территорий, имеющих историческое, культовое, культурное или природоохранное значение, и мест захоронений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деятельность в области здравоохранения, профилактики и охраны здоровья граждан, пропаганды здорового образа жизни, содействие такой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деятельность в области физической культуры и спорта, содействие такой деятельности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6727DB-798C-40E3-91BB-BC489B78EA63}"/>
              </a:ext>
            </a:extLst>
          </p:cNvPr>
          <p:cNvSpPr txBox="1">
            <a:spLocks/>
          </p:cNvSpPr>
          <p:nvPr/>
        </p:nvSpPr>
        <p:spPr>
          <a:xfrm>
            <a:off x="1186375" y="241923"/>
            <a:ext cx="8689145" cy="1570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accent1"/>
                </a:solidFill>
              </a:rPr>
              <a:t>ВИДЫ ДЕЯТЕЛЬНОСТИ ОРГАНИЗАЦИИ:</a:t>
            </a:r>
          </a:p>
        </p:txBody>
      </p:sp>
    </p:spTree>
    <p:extLst>
      <p:ext uri="{BB962C8B-B14F-4D97-AF65-F5344CB8AC3E}">
        <p14:creationId xmlns:p14="http://schemas.microsoft.com/office/powerpoint/2010/main" val="13661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78A7C-90D1-4A05-BD8F-6277D633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78" y="0"/>
            <a:ext cx="9890591" cy="140053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/>
                </a:solidFill>
              </a:rPr>
              <a:t>Проведение культурно-массовых мероприятий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EB252-C472-46E5-A9F2-0E1A9242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37" y="1277169"/>
            <a:ext cx="6404141" cy="558083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300" dirty="0">
                <a:latin typeface="+mn-lt"/>
              </a:rPr>
              <a:t>В 2019 году наша организация подготовила и провела  четыре массовых событийных мероприятия.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Начался год с семейного Новогоднего праздника, который наша организация подготовила и провела совместно с нашим верным партнером МВЦ </a:t>
            </a:r>
            <a:r>
              <a:rPr lang="ru-RU" sz="23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г.Находка</a:t>
            </a: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4 января в </a:t>
            </a:r>
            <a:r>
              <a:rPr lang="ru-RU" sz="23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Палеодеревне</a:t>
            </a: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В гости приехали артисты  Александра </a:t>
            </a:r>
            <a:r>
              <a:rPr lang="ru-RU" sz="23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Габьева</a:t>
            </a: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с которыми мы сотрудничаем не первый год. Игры, конкурсы, забавы, национальные кухни, мастерские, экскурсии. Всем было весело и уютно. В </a:t>
            </a:r>
            <a:r>
              <a:rPr lang="ru-RU" sz="23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Палеодеревне</a:t>
            </a: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была настоящая Зима-со снегом и легким морозцем. В древних жилищах можно было согреться, послушать рассказы про жизнь древних людей, угоститься чаем.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0394F-2174-47AB-8324-3BE7BA2E3B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02" y="1029958"/>
            <a:ext cx="2076238" cy="1458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CE137-8FE0-4FBE-A15D-A9084A67C2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57725" y="1741152"/>
            <a:ext cx="2757483" cy="20762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7E1A0A-04E1-4E9D-AC5D-E0FDE9411F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064" y="2674838"/>
            <a:ext cx="2426483" cy="16176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1ECA42-3802-45A4-B059-A88379430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449" y="4478702"/>
            <a:ext cx="2478492" cy="1652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0777A1-A983-4EDB-93D9-B3BBD067E8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539" y="4478702"/>
            <a:ext cx="2426484" cy="16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E8450-991E-425A-8BDD-7A81DB8E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chemeClr val="accent1"/>
                </a:solidFill>
              </a:rPr>
              <a:t>Масленица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050E-FBC5-43E7-8064-7131A14F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8" y="1519312"/>
            <a:ext cx="9726296" cy="47290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4 по 10 марта сотрудниками организации и МВЦ </a:t>
            </a:r>
            <a:r>
              <a:rPr lang="ru-RU" sz="23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г.Находка</a:t>
            </a: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проведены образовательные квест-программы «Масленица» для организованных групп школьников. Назвали программу «Первый блин Комам». Ребята и их родители познакомились с историей и традициями праздника, стали его активными участниками , испекли блин на углях для медведя- Кома. На наших программах побывало около 300 ребят.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Закончилась Масленичная неделя большим праздником Прощания с Масленицей. Было очень много гостей. Но на нашей небольшой и уютной поляне </a:t>
            </a:r>
            <a:r>
              <a:rPr lang="ru-RU" sz="23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Палеодеревни</a:t>
            </a:r>
            <a:r>
              <a:rPr lang="ru-RU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места хватило всем.  А </a:t>
            </a:r>
            <a:r>
              <a:rPr lang="ru-RU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гостей приехало больше 800 человек.</a:t>
            </a:r>
            <a:endParaRPr lang="ru-RU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091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87FCDF-9C73-4856-AD42-8414647BC0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81" y="345438"/>
            <a:ext cx="3444242" cy="2296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86F04-0DC7-464C-A987-C38B0AD64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80" y="355596"/>
            <a:ext cx="3444240" cy="2296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9A669B-02C6-429F-A7A4-26830E874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778" y="345437"/>
            <a:ext cx="3444241" cy="22961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159248-DB74-4698-A46D-2E9A94950A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81" y="4216401"/>
            <a:ext cx="3444242" cy="22961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0E1476-42AF-4FBB-B9A9-63F73B9F92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357" y="4206244"/>
            <a:ext cx="3444239" cy="22961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74F0EB-0498-4A24-BF5C-3162DF0ADF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730" y="4216401"/>
            <a:ext cx="3444242" cy="229616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A65B92C-D983-419C-A373-EE79F3DB1A27}"/>
              </a:ext>
            </a:extLst>
          </p:cNvPr>
          <p:cNvSpPr txBox="1">
            <a:spLocks/>
          </p:cNvSpPr>
          <p:nvPr/>
        </p:nvSpPr>
        <p:spPr>
          <a:xfrm>
            <a:off x="1194751" y="2805714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>
                <a:solidFill>
                  <a:schemeClr val="accent1"/>
                </a:solidFill>
              </a:rPr>
              <a:t>Масленица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4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E00F-37A4-40AF-8B94-8FD638E2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Праздник «Ивана Купала»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8434A-C343-48EB-8D62-CD91471B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322364"/>
            <a:ext cx="11184818" cy="5404338"/>
          </a:xfrm>
        </p:spPr>
        <p:txBody>
          <a:bodyPr>
            <a:normAutofit/>
          </a:bodyPr>
          <a:lstStyle/>
          <a:p>
            <a:r>
              <a:rPr lang="ru-RU" sz="2400" b="1" dirty="0"/>
              <a:t>7 июля провели на </a:t>
            </a:r>
            <a:r>
              <a:rPr lang="ru-RU" sz="2400" b="1" dirty="0" err="1"/>
              <a:t>Палеодеревне</a:t>
            </a:r>
            <a:r>
              <a:rPr lang="ru-RU" sz="2400" b="1" dirty="0"/>
              <a:t> большое событийное мероприятие. Вся программа была разделена на две части.</a:t>
            </a:r>
          </a:p>
          <a:p>
            <a:r>
              <a:rPr lang="ru-RU" sz="2400" b="1" dirty="0"/>
              <a:t>Первую часть подготовили ребята с педколлективом нашего научно-оздоровительного лагеря «</a:t>
            </a:r>
            <a:r>
              <a:rPr lang="ru-RU" sz="2400" b="1" dirty="0" err="1"/>
              <a:t>Палеодеревня</a:t>
            </a:r>
            <a:r>
              <a:rPr lang="ru-RU" sz="2400" b="1" dirty="0"/>
              <a:t>». Программа была ориентирована на родителей с детьми. Для них приготовили хороводы, игры, мастер-классы, познавательные экскурсии. </a:t>
            </a:r>
          </a:p>
          <a:p>
            <a:r>
              <a:rPr lang="ru-RU" sz="2400" b="1" dirty="0"/>
              <a:t>Основная программа была подготовлена и представлена заслуженным коллективом Приморского края, ансамблем «</a:t>
            </a:r>
            <a:r>
              <a:rPr lang="ru-RU" sz="2400" b="1" dirty="0" err="1"/>
              <a:t>Приморочка</a:t>
            </a:r>
            <a:r>
              <a:rPr lang="ru-RU" sz="2400" b="1" dirty="0"/>
              <a:t>».Также в программе приняли участие коллектив восточного танца под руководством Ольги Крутиковой, народный ансамбль из с. Владимиро-Александровское под руководством </a:t>
            </a:r>
            <a:r>
              <a:rPr lang="ru-RU" sz="2400" b="1" dirty="0" err="1"/>
              <a:t>О.Землянухи</a:t>
            </a:r>
            <a:r>
              <a:rPr lang="ru-RU" sz="2400" b="1" dirty="0"/>
              <a:t>,  группа ребят показало огненное шоу. </a:t>
            </a:r>
          </a:p>
          <a:p>
            <a:r>
              <a:rPr lang="ru-RU" sz="2400" b="1" dirty="0"/>
              <a:t>На празднике побывало более 1200 человек. </a:t>
            </a:r>
            <a:r>
              <a:rPr lang="ru-RU" sz="2400" b="1" dirty="0" err="1"/>
              <a:t>См.фотоотчет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0110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2836</TotalTime>
  <Words>2466</Words>
  <Application>Microsoft Office PowerPoint</Application>
  <PresentationFormat>Широкоэкранный</PresentationFormat>
  <Paragraphs>134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3</vt:lpstr>
      <vt:lpstr>Ион</vt:lpstr>
      <vt:lpstr>Публичный отчет о деятельности Приморской региональной молодёжной краеведческой общественной организации «КЛИО»</vt:lpstr>
      <vt:lpstr>Общие сведения об организации</vt:lpstr>
      <vt:lpstr>Управление организации</vt:lpstr>
      <vt:lpstr>Цели и предмет деятельности организации</vt:lpstr>
      <vt:lpstr>Презентация PowerPoint</vt:lpstr>
      <vt:lpstr>Проведение культурно-массовых мероприятий</vt:lpstr>
      <vt:lpstr>Масленица</vt:lpstr>
      <vt:lpstr>Презентация PowerPoint</vt:lpstr>
      <vt:lpstr>Праздник «Ивана Купала»</vt:lpstr>
      <vt:lpstr>Презентация PowerPoint</vt:lpstr>
      <vt:lpstr>День тигра</vt:lpstr>
      <vt:lpstr>Презентация PowerPoint</vt:lpstr>
      <vt:lpstr>Военно-патриотическое воспитание</vt:lpstr>
      <vt:lpstr>Презентация PowerPoint</vt:lpstr>
      <vt:lpstr>Экологическая работа</vt:lpstr>
      <vt:lpstr>Презентация PowerPoint</vt:lpstr>
      <vt:lpstr>Презентация PowerPoint</vt:lpstr>
      <vt:lpstr>Научно-исследовательская и просветительская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Благотворительная деятельность  с детьми-инвалидами</vt:lpstr>
      <vt:lpstr>Презентация PowerPoint</vt:lpstr>
      <vt:lpstr>Проектная деятельность</vt:lpstr>
      <vt:lpstr>Презентация PowerPoint</vt:lpstr>
      <vt:lpstr>Проект «Клуб научных открытий»</vt:lpstr>
      <vt:lpstr> Проект «Экологическая тропа»</vt:lpstr>
      <vt:lpstr> Участие в проектах партнеров</vt:lpstr>
      <vt:lpstr>Презентация PowerPoint</vt:lpstr>
      <vt:lpstr>Обучение, стажировки, семинары</vt:lpstr>
      <vt:lpstr>Обучение, стажировки, семинары</vt:lpstr>
      <vt:lpstr> Награды, достижения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о деятельности Приморской региональной молодёжной краеведческой общественной организации «Клио»</dc:title>
  <dc:creator>Сельский клуб</dc:creator>
  <cp:lastModifiedBy>Анна Нургалиева</cp:lastModifiedBy>
  <cp:revision>89</cp:revision>
  <dcterms:created xsi:type="dcterms:W3CDTF">2020-04-15T01:00:14Z</dcterms:created>
  <dcterms:modified xsi:type="dcterms:W3CDTF">2020-04-19T07:54:04Z</dcterms:modified>
</cp:coreProperties>
</file>